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330" r:id="rId3"/>
    <p:sldId id="321" r:id="rId4"/>
    <p:sldId id="316" r:id="rId5"/>
    <p:sldId id="315" r:id="rId6"/>
    <p:sldId id="322" r:id="rId7"/>
    <p:sldId id="317" r:id="rId8"/>
    <p:sldId id="288" r:id="rId9"/>
    <p:sldId id="265" r:id="rId10"/>
    <p:sldId id="318" r:id="rId11"/>
    <p:sldId id="269" r:id="rId12"/>
    <p:sldId id="329" r:id="rId13"/>
    <p:sldId id="319" r:id="rId14"/>
    <p:sldId id="290" r:id="rId15"/>
    <p:sldId id="320" r:id="rId16"/>
    <p:sldId id="326" r:id="rId17"/>
    <p:sldId id="323" r:id="rId18"/>
    <p:sldId id="278" r:id="rId19"/>
    <p:sldId id="279" r:id="rId20"/>
    <p:sldId id="287" r:id="rId21"/>
    <p:sldId id="291" r:id="rId22"/>
    <p:sldId id="292" r:id="rId23"/>
    <p:sldId id="327" r:id="rId24"/>
    <p:sldId id="301" r:id="rId25"/>
    <p:sldId id="308" r:id="rId26"/>
    <p:sldId id="309" r:id="rId27"/>
    <p:sldId id="310" r:id="rId28"/>
    <p:sldId id="294" r:id="rId29"/>
    <p:sldId id="293" r:id="rId30"/>
    <p:sldId id="297" r:id="rId31"/>
    <p:sldId id="298" r:id="rId32"/>
    <p:sldId id="324" r:id="rId33"/>
    <p:sldId id="299" r:id="rId34"/>
    <p:sldId id="300" r:id="rId35"/>
    <p:sldId id="302" r:id="rId36"/>
    <p:sldId id="306" r:id="rId37"/>
    <p:sldId id="305" r:id="rId38"/>
    <p:sldId id="303" r:id="rId39"/>
    <p:sldId id="312" r:id="rId40"/>
    <p:sldId id="325" r:id="rId41"/>
    <p:sldId id="328" r:id="rId42"/>
    <p:sldId id="271" r:id="rId4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8T01:49:27.205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860 121,'-83'-2,"8"1,-27 4,94-2,3 0,-1 1,0-1,0 1,-1 0,1-1,0 3,1-2,0 1,-2-1,0 3,-10 6,1 2,-12 12,-22 17,26-25,2 2,0 1,1 0,2 2,-10 14,-25 37,0 10,42-68,-8 22,0-1,3 2,-12 31,12-22,1 2,5-1,-1 1,5 0,-1 20,7 263,4-153,-3-129,0 62,1-105,1 2,0 0,0-1,1 0,0 0,0 1,2-2,-1 1,1-1,4 7,9 9,3 1,12 9,-25-25,3 2,2 0,-1-1,1 0,1 0,0-2,0 0,-1 0,4 0,-2-4,0 4,0-4,39 11,3-4,22 3,-73-12,71 8,1-4,1-3,159-2,-81-2,-95 2,2 1,6-2,-62 0,1-1,-2 1,1 0,-1-2,1 1,0-1,-2 1,3-2,3-2,8-7,-1 1,11-11,-15 10,2 2,-1 0,17-8,7-2,-1-3,-1-2,0 0,-3-2,6-7,-32 25,1 0,-2-1,1-1,-2 1,-1 1,1-3,1-5,19-30,63-111,-82 143,0 1,-2-3,-1 2,0-1,1-8,3-29,-3-5,4-26,0 0,-5 1,-5-52,0 62,-1 60,0 0,0 0,-2 2,-1-2,1 1,-1 1,-1-2,0 1,-2 2,-5-11,-13-14,0 2,-28-27,25 31,18 18,-3 1,1 1,-1 0,-1 1,2 0,-7-2,-39-26,27 16,-5 1,3 0,-23-7,-27-14,72 36,-3-2,1 2,0 0,-1 2,0-1,0 1,0 1,0 1,-15-3,-37-4,-1-3,-57-18,39 9,36 10,0 4,-10-1,13 3,-1-2,-31-9,9 1,-29-1,39 6,7 3,0 2,1 3,-28 2,2 2,54-3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6:21.901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645 91,'-62'-1,"5"0,-19 3,71-1,0-1,1 1,-1 0,0 1,1-1,-1 1,1 0,-1 0,1 0,0 0,-2 1,-6 6,0 0,-9 10,-16 12,18-17,3 0,0 1,0 0,1 1,-7 11,-18 28,-1 7,33-51,-8 17,2-1,0 2,-7 22,8-16,2 2,2-1,0 1,4-1,-1 17,5 195,3-113,-2-98,0 47,1-78,1 1,-1-1,1 0,0 0,0 0,0 1,1-2,1 1,-1 0,4 4,8 7,0 1,10 6,-19-17,2 0,1 1,1-1,-1-1,2 1,-1-2,1 1,-1-1,2-1,-1 0,0 0,1-1,29 7,1-2,18 1,-56-8,54 6,0-3,2-2,118-3,-60 0,-72 1,2 1,5-3,-47 2,0-1,0-1,0 2,-1-2,1 0,-1 0,1 0,0-1,4-1,4-5,1-1,7-7,-10 8,0 0,0 1,13-6,5-3,-1-1,0 0,-1-2,-2-1,5-6,-24 20,0-1,-1 0,0 0,0-1,-1 1,0-1,1-5,14-22,48-83,-62 107,-1 0,0 0,-1-1,0 1,1-7,1-22,-1-3,3-20,-2 1,-1 0,-6-39,1 46,-1 46,1-1,-1 1,-1 0,-1 0,0 0,0 1,0-1,-1 0,-1 1,-5-7,-8-10,-1 0,-20-20,18 23,13 14,-1 1,-1 1,0-1,1 1,-1 1,-5-2,-27-20,17 12,0 0,-1 2,-16-6,-20-11,53 27,-1-1,0 2,1-1,-2 1,1 0,-1 1,1 0,-1 1,-10-1,-29-4,0-2,-44-15,31 8,26 8,1 3,-9-1,10 2,0-2,-23-6,6 0,-21 0,28 4,6 3,1 1,-1 2,-20 2,1 1,41-2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7:20.49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96,'-66'-1,"6"0,-21 3,75-1,2 0,-1 0,0 0,0 1,0-1,0 0,0 2,1-1,0 0,-1 0,-1 2,-7 5,0 1,-9 10,-18 13,21-19,1 1,1 1,0 0,2 1,-8 12,-20 29,0 8,34-54,-7 17,0 0,2 1,-9 25,10-18,0 2,4-1,0 1,3 0,0 16,5 209,3-122,-2-102,0 49,1-83,1 1,-1 0,1-1,0 1,1-1,-1 1,2-1,-1 0,1 0,3 5,8 7,1 1,11 7,-21-19,3 1,1 0,0-1,0 0,1 0,0-1,0-1,0 1,2-1,-1-2,0 2,0-2,31 8,2-3,18 2,-58-9,56 6,1-3,1-2,126-2,-64-2,-76 2,2 1,5-2,-50 0,1 0,-1 0,0 0,0-1,0 0,0 0,-1 0,2-1,3-2,6-5,-1 0,9-8,-12 8,1 1,0 0,13-6,6-2,-1-2,-1-1,0-1,-2-1,5-6,-26 20,1 0,-2-1,1 0,-1 0,-1 1,0-2,2-5,14-23,51-88,-66 113,0 1,-1-2,-1 1,0 0,1-7,2-23,-2-4,3-21,0 1,-4 0,-4-41,0 49,-1 48,0 0,0 0,-1 1,-1-1,0 1,0 0,-1-1,0 1,-1 1,-5-9,-10-10,0 1,-22-22,20 25,14 15,-2 0,0 1,0 0,-1 1,1 0,-5-2,-31-20,21 12,-3 1,1 0,-17-5,-22-12,57 29,-2-1,1 1,-1 0,0 1,0 0,0 1,0 0,0 1,-12-2,-30-3,0-3,-46-14,32 7,28 8,0 3,-8 0,10 2,0-2,-25-7,7 1,-23-1,31 5,6 2,0 2,0 2,-22 2,2 1,43-2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A70799B-59C0-4192-B7EF-435AC6CAE91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0"/>
            <a:ext cx="5608320" cy="3636706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0DA7D6-3DE4-485B-9F5F-8F776AD24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pubs/forum/08fforum/7Guszcza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Cohen, Matthew </a:t>
            </a:r>
            <a:r>
              <a:rPr lang="en-US" dirty="0" err="1"/>
              <a:t>Granade</a:t>
            </a:r>
            <a:r>
              <a:rPr lang="en-US"/>
              <a:t>, Point72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 by Ali Majidi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Dev12-24LinRegZeroIntercept.png</a:t>
            </a:r>
          </a:p>
          <a:p>
            <a:r>
              <a:rPr lang="en-US" dirty="0"/>
              <a:t>script </a:t>
            </a:r>
            <a:r>
              <a:rPr lang="en-US" dirty="0" err="1"/>
              <a:t>WithIntercept</a:t>
            </a:r>
            <a:r>
              <a:rPr lang="en-US" dirty="0"/>
              <a:t> </a:t>
            </a:r>
            <a:r>
              <a:rPr lang="en-US" dirty="0" err="1"/>
              <a:t>MoreDisperse.R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all the statistics and intermediate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Dave Bellusci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Taylor, G. and F. R. Ashe. 1983. Second Moments of Estimates of Outstanding Claims. Journal of Econometrics 23, 37-61. </a:t>
            </a:r>
          </a:p>
          <a:p>
            <a:r>
              <a:rPr lang="en-US" dirty="0"/>
              <a:t>Loss Reserving with GLMs: A Case Study Greg Taylor and </a:t>
            </a:r>
            <a:r>
              <a:rPr lang="en-US" dirty="0" err="1"/>
              <a:t>Gr~inne</a:t>
            </a:r>
            <a:r>
              <a:rPr lang="en-US" dirty="0"/>
              <a:t> McGuire </a:t>
            </a:r>
          </a:p>
          <a:p>
            <a:r>
              <a:rPr lang="en-US" dirty="0"/>
              <a:t>Greg’s more recent paper: http://www.variancejournal.org/articlespress/articles/Empirical-Taylor.pdf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Boles, partial loss ratio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Guszcza, James. 2008. “Hierarchical Growth Curve Models for Loss Reserving.” In, 146–73. CAS Fall Forum;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https://www.casact.org/pubs/forum/08fforum/7Guszcza.pdf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4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by Kirsten Singer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4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D6D-0A0D-4D8C-AC56-F29F647E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3CFFB-5C2B-47C1-B9F7-BF6FE52A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781-4640-4FE7-96CD-025786D2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1FE3-4152-40EE-954C-3E14B017C3ED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328-C0E1-4FFD-98C9-A9D6BBAB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B45B-1455-4D4A-B87E-66209A8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959-6CB6-469D-8F5A-380763AE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8D3B9-E9F6-43FC-A092-F5B3BF97A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6972-7C0D-4BDF-B734-35B28C30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EDEB-6116-47DD-A7C1-C5C608193C2D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5297-981A-4912-8DDE-AFE8A56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ED2B-DF6D-4268-9DAB-4E7A294C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CF948-E806-4A85-A7D4-861CD283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975D-6F78-48F7-A12A-2E89BD7B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CCDB-4446-4E92-96EF-68B5B53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2A9-ACF2-4C77-BA9F-9324C44622AD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5B21-EF42-4654-ABFD-8E14751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8414-20A8-4201-9235-BC0A8CA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3145-CCF8-4DFD-873B-EDB519E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6D0-F028-4A96-B6E3-13E2AA33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9325-FD46-46B6-979C-FB47BA72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EA48-BEBD-48E5-8817-13C92BD24248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1C02-152B-4C17-9861-091D3FB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C0C5-2675-4438-8B37-0FD99674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9DB-9133-44FF-AEFD-B312E284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7CF2E-1119-4C19-A534-64A3A53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0520-2A97-45E8-83F3-7DCFB0DA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B41D-A488-4549-AF98-D57172F4CD0A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4327-097C-4F3D-8EB9-B2FBD5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83AA-3129-43AD-BFF4-BBFB6AC0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92B-850C-4F44-88CC-C28C2709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2BB9-682C-4508-9449-50D279D8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753B-E023-45C3-8F52-34501307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C2C93-9AB9-4BC4-83FB-44E2EF54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693B-E984-42E0-A921-CD9EF41C954F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9436-9202-47B4-9A85-55913373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607D-339F-4839-BBFD-496D14D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05FF-6181-467D-B5DA-1581B01D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401B-21FE-41EC-ADD2-01E0A5A0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31BE-4277-4DB7-8CCB-CA6BDB49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4998-37D2-443B-9A83-194F7CA8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3B988-CB0D-4529-A060-469D73598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5885-FC0F-40B6-8877-82435C3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683-810A-4DBB-B0C9-C5ABF9DE6993}" type="datetime1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8E2BC-09D3-4CBF-B849-3523C8A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BC94-8AE6-4A15-9820-1C180F9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C36-83E6-4211-B386-8829C80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7EB3-9779-4F7F-B11A-FAB8148F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12D4-A2F0-4366-95DB-DF36EA71339D}" type="datetime1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CDB44-3CE9-4766-BFE7-C9A8637B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69B2-D4F9-42FB-A685-E126CC4E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6D6A2-6EB7-449F-A232-FF764178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78-5751-4F6D-9605-036C49A0D90C}" type="datetime1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67D2A-2CA0-4CE2-A9BE-5DE94175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6CF9-0FFB-4A4E-839C-DC099E94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EB3-8137-44F1-ADB9-2E6F985B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596-A2DB-4908-9FFF-B438C84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9FAE-B3F6-4583-AF7C-66CCFED8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2E6-53EF-4F3A-9A67-BBC3FE3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679-250D-4EF2-A612-F4E99241E31C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C65C-2DAC-4529-9BC0-C803D0A8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E0B7-D0CE-410E-A6AF-4044409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805C-1C4C-44D4-924E-796EB0D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64C0-5FF5-4965-B9A7-F81B07052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8D369-6F95-487C-8C16-2085FB81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CCB8-9601-42C9-9BB7-883AF591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C643-442F-4698-88D2-5C0740600EAC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DE3-13E0-49CB-A01D-8F44BF4C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B2-1A3B-4F47-811A-AC86E84F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380A-1295-49C3-BE24-6E807C71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4A60-E2F1-49CD-9507-46C5FBEF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989E-8027-440A-9C2D-746B802B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679F-7A77-4990-8F0A-D988FC5FCDE9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1FE6-5963-4ED7-8E82-ADE64E49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D6BE-BEEA-4294-B8F5-FCA8570A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FFE6-DA3A-4B02-9CED-158042ED1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4946"/>
          </a:xfrm>
        </p:spPr>
        <p:txBody>
          <a:bodyPr>
            <a:normAutofit/>
          </a:bodyPr>
          <a:lstStyle/>
          <a:p>
            <a:r>
              <a:rPr lang="en-US" sz="6600" b="1" dirty="0"/>
              <a:t>Mack/Murphy Unchained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68C0-0551-4769-BAC1-1AAAC9D5C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CLRS 2018</a:t>
            </a:r>
            <a:br>
              <a:rPr lang="en-US" sz="2800" dirty="0"/>
            </a:br>
            <a:r>
              <a:rPr lang="en-US" sz="2800" dirty="0"/>
              <a:t>Anaheim CA</a:t>
            </a:r>
            <a:br>
              <a:rPr lang="en-US" sz="2800" dirty="0"/>
            </a:br>
            <a:r>
              <a:rPr lang="en-US" sz="2800" dirty="0"/>
              <a:t>Daniel Murphy</a:t>
            </a:r>
            <a:br>
              <a:rPr lang="en-US" sz="2800" dirty="0"/>
            </a:br>
            <a:r>
              <a:rPr lang="en-US" sz="2800" dirty="0"/>
              <a:t>Trinostics</a:t>
            </a:r>
          </a:p>
        </p:txBody>
      </p:sp>
    </p:spTree>
    <p:extLst>
      <p:ext uri="{BB962C8B-B14F-4D97-AF65-F5344CB8AC3E}">
        <p14:creationId xmlns:p14="http://schemas.microsoft.com/office/powerpoint/2010/main" val="15372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DF02-B370-42EA-A76C-17F5239C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040C-F434-47B3-9289-B4FCF2BF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F49F-07FF-4984-AFB1-81F00C04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01" y="959468"/>
            <a:ext cx="7772400" cy="4795412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/>
              <p:nvPr/>
            </p:nvSpPr>
            <p:spPr>
              <a:xfrm>
                <a:off x="898868" y="2892522"/>
                <a:ext cx="2253181" cy="1481431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Original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Equivalent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68" y="2892522"/>
                <a:ext cx="2253181" cy="1481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373F47-1AB7-4320-B2C2-8D35E706C4EB}"/>
              </a:ext>
            </a:extLst>
          </p:cNvPr>
          <p:cNvSpPr txBox="1"/>
          <p:nvPr/>
        </p:nvSpPr>
        <p:spPr>
          <a:xfrm>
            <a:off x="8895282" y="3429000"/>
            <a:ext cx="2397849" cy="236988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/>
              <a:t>Statistics from equivalent model’s data …</a:t>
            </a:r>
          </a:p>
          <a:p>
            <a:pPr algn="ctr"/>
            <a:r>
              <a:rPr lang="en-US" sz="2400" dirty="0"/>
              <a:t>… a</a:t>
            </a:r>
            <a:r>
              <a:rPr lang="en-US" sz="2400" b="0" dirty="0"/>
              <a:t>pplied to original model’s data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D0C7CE2-6094-41C7-809F-F94F5D758A9C}"/>
              </a:ext>
            </a:extLst>
          </p:cNvPr>
          <p:cNvSpPr/>
          <p:nvPr/>
        </p:nvSpPr>
        <p:spPr>
          <a:xfrm rot="16200000">
            <a:off x="9784689" y="2652439"/>
            <a:ext cx="395021" cy="733663"/>
          </a:xfrm>
          <a:prstGeom prst="righ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96EF5E-E00C-4B75-84DC-E714494525FC}"/>
              </a:ext>
            </a:extLst>
          </p:cNvPr>
          <p:cNvSpPr/>
          <p:nvPr/>
        </p:nvSpPr>
        <p:spPr>
          <a:xfrm rot="10800000">
            <a:off x="8277951" y="4844026"/>
            <a:ext cx="395021" cy="733663"/>
          </a:xfrm>
          <a:prstGeom prst="righ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3B0DA-BBF8-4608-9D70-78541DD0AE92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6418F20-63A1-4F83-9B7F-D26C11848B17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5656512-B8D8-4C78-9F59-93E13B2985CC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458303-A105-43C6-858A-70325D6402D2}"/>
              </a:ext>
            </a:extLst>
          </p:cNvPr>
          <p:cNvSpPr txBox="1"/>
          <p:nvPr/>
        </p:nvSpPr>
        <p:spPr>
          <a:xfrm>
            <a:off x="922570" y="1778359"/>
            <a:ext cx="1021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7FFD-0393-43AC-ACC7-4713CBB9B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071" y="1717588"/>
            <a:ext cx="914400" cy="7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11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A4C61E4-4FE7-42DF-948E-AB58371E88A1}"/>
              </a:ext>
            </a:extLst>
          </p:cNvPr>
          <p:cNvSpPr/>
          <p:nvPr/>
        </p:nvSpPr>
        <p:spPr>
          <a:xfrm>
            <a:off x="954169" y="944707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Why does the prediction envelope </a:t>
            </a:r>
            <a:br>
              <a:rPr lang="en-US" sz="2800" dirty="0"/>
            </a:br>
            <a:r>
              <a:rPr lang="en-US" sz="2800" dirty="0"/>
              <a:t>fan out only at the high end?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3A44AC-4B86-42BF-A125-B4B63C7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099020" cy="57386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5187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807DA-44E8-4283-A4CA-33E52758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22039-5104-449C-96D1-198EC53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7EC014-38FC-4130-907A-E3C33807AB0F}"/>
              </a:ext>
            </a:extLst>
          </p:cNvPr>
          <p:cNvSpPr/>
          <p:nvPr/>
        </p:nvSpPr>
        <p:spPr>
          <a:xfrm>
            <a:off x="1432693" y="1346820"/>
            <a:ext cx="2605907" cy="143377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Chain-Ladder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/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48643A6-6A8D-496A-BB02-4BC74D9FBA24}"/>
              </a:ext>
            </a:extLst>
          </p:cNvPr>
          <p:cNvSpPr/>
          <p:nvPr/>
        </p:nvSpPr>
        <p:spPr>
          <a:xfrm>
            <a:off x="6579617" y="1646743"/>
            <a:ext cx="907086" cy="8809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9F07B68-2036-431A-B002-AC4907B0AE35}"/>
              </a:ext>
            </a:extLst>
          </p:cNvPr>
          <p:cNvSpPr/>
          <p:nvPr/>
        </p:nvSpPr>
        <p:spPr>
          <a:xfrm>
            <a:off x="8636000" y="1583836"/>
            <a:ext cx="1970218" cy="978218"/>
          </a:xfrm>
          <a:prstGeom prst="lef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13499-0A04-4DEC-BBB3-97E2F5E8C89A}"/>
              </a:ext>
            </a:extLst>
          </p:cNvPr>
          <p:cNvSpPr txBox="1">
            <a:spLocks/>
          </p:cNvSpPr>
          <p:nvPr/>
        </p:nvSpPr>
        <p:spPr>
          <a:xfrm>
            <a:off x="1338803" y="3514532"/>
            <a:ext cx="9267415" cy="2535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 is, The higher the initial value, the greater the variability of the subsequent value</a:t>
            </a:r>
          </a:p>
          <a:p>
            <a:r>
              <a:rPr lang="en-US" dirty="0"/>
              <a:t>When might you have less variability the larger the beginning value?</a:t>
            </a:r>
          </a:p>
        </p:txBody>
      </p:sp>
    </p:spTree>
    <p:extLst>
      <p:ext uri="{BB962C8B-B14F-4D97-AF65-F5344CB8AC3E}">
        <p14:creationId xmlns:p14="http://schemas.microsoft.com/office/powerpoint/2010/main" val="5981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486733" y="2419927"/>
            <a:ext cx="10421412" cy="1893455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do prediction bands look under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167621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87DE-D793-4E45-8456-D98FF2A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602B-7E03-4EB8-93CA-17ADE52C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FCDA-5B7B-4723-9DD1-1770C3CE9A05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E2070F6-9003-48C8-8BC1-2C3024142360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39954-CEAA-42BC-B14D-2B76CC9B425C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without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square-root-o-</a:t>
            </a:r>
            <a:r>
              <a:rPr lang="en-US" sz="2800" dirty="0" err="1">
                <a:solidFill>
                  <a:srgbClr val="FFFFFF"/>
                </a:solidFill>
              </a:rPr>
              <a:t>skedasticity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0FBB7D-869F-4A6F-9BFC-CD6235AA553E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90E2079-59A9-41C8-932C-3ABCB016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7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2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41C0C-08DB-45AC-9C2C-50DC352A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E940-7FBC-4676-8C99-7B344AE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31017-C94A-49DD-B39C-901A9A9DCFA0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DAD6D3A-838A-4A44-88F7-2A530A960F70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C7E18DE-F682-44CE-9468-500F40293F43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5437A3-8B24-407E-A016-33E9D6B4F08B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when there’s an intercept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481D79-E261-4A3B-B8CE-75804704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155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080655" y="2235200"/>
            <a:ext cx="9827490" cy="3149600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the graph of the model look like if the simple average is the optimal link ratio?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 the answer change if “optimal” is a matter of actuarial judgment?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could be drivers of a non-zero intercept?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BF method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first column within the Chain-Ladder paradigm?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643B094-168D-4E5C-B69D-6C2E033DA96D}"/>
              </a:ext>
            </a:extLst>
          </p:cNvPr>
          <p:cNvSpPr/>
          <p:nvPr/>
        </p:nvSpPr>
        <p:spPr>
          <a:xfrm>
            <a:off x="1080655" y="732558"/>
            <a:ext cx="2789086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C1E4-8820-423A-ADA7-B145690F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BA92-80E2-46EA-90A1-B298A56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0914A-74E0-4807-951B-7A8385A8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1295"/>
            <a:ext cx="319097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952F03-2AD8-4283-992A-CF3900EFF918}"/>
              </a:ext>
            </a:extLst>
          </p:cNvPr>
          <p:cNvSpPr/>
          <p:nvPr/>
        </p:nvSpPr>
        <p:spPr>
          <a:xfrm>
            <a:off x="951179" y="88859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24731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F4AA6-E76C-4184-BF7A-63B034DE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581793"/>
            <a:ext cx="7315200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C62735-9193-475A-9B23-80A8BB9D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3503981"/>
            <a:ext cx="2830982" cy="1898288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y</a:t>
            </a:r>
            <a:r>
              <a:rPr lang="en-US" sz="2400" dirty="0"/>
              <a:t> = 1.181</a:t>
            </a:r>
          </a:p>
          <a:p>
            <a:r>
              <a:rPr lang="en-US" sz="2400" dirty="0" err="1"/>
              <a:t>sigma_b</a:t>
            </a:r>
            <a:r>
              <a:rPr lang="en-US" sz="2400" baseline="-25000" dirty="0" err="1"/>
              <a:t>y</a:t>
            </a:r>
            <a:r>
              <a:rPr lang="en-US" sz="2400" dirty="0"/>
              <a:t> = 0.083</a:t>
            </a:r>
          </a:p>
          <a:p>
            <a:r>
              <a:rPr lang="en-US" sz="2400" dirty="0" err="1"/>
              <a:t>sigma</a:t>
            </a:r>
            <a:r>
              <a:rPr lang="en-US" sz="2400" baseline="-25000" dirty="0" err="1"/>
              <a:t>y</a:t>
            </a:r>
            <a:r>
              <a:rPr lang="en-US" sz="2400" dirty="0"/>
              <a:t> = 4.1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F4376AA-017C-468B-B9DA-49537FB72F03}"/>
              </a:ext>
            </a:extLst>
          </p:cNvPr>
          <p:cNvSpPr/>
          <p:nvPr/>
        </p:nvSpPr>
        <p:spPr>
          <a:xfrm>
            <a:off x="816867" y="742291"/>
            <a:ext cx="3067504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5923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58C3-2699-443F-82AE-CF6974F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918"/>
            <a:ext cx="7529945" cy="948069"/>
          </a:xfrm>
        </p:spPr>
        <p:txBody>
          <a:bodyPr>
            <a:normAutofit/>
          </a:bodyPr>
          <a:lstStyle/>
          <a:p>
            <a:r>
              <a:rPr lang="en-US" dirty="0"/>
              <a:t>Orange projections are products of a scalar and an estimated parameter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61A64-DF3A-4472-AF3F-DB3209A8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C119-556B-421B-9852-8DEB06E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E7177-5F11-413D-A89E-073D4AAA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167" y="683636"/>
            <a:ext cx="288806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6BDA-9843-4486-AF7B-632C767E901F}"/>
              </a:ext>
            </a:extLst>
          </p:cNvPr>
          <p:cNvSpPr/>
          <p:nvPr/>
        </p:nvSpPr>
        <p:spPr>
          <a:xfrm>
            <a:off x="4700244" y="2373101"/>
            <a:ext cx="3616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is which?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E057EDB-6779-4380-B11C-BA493B22BE81}"/>
              </a:ext>
            </a:extLst>
          </p:cNvPr>
          <p:cNvSpPr/>
          <p:nvPr/>
        </p:nvSpPr>
        <p:spPr>
          <a:xfrm>
            <a:off x="1108862" y="609012"/>
            <a:ext cx="5330321" cy="127566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predicts the future recursively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88667B-B70E-4178-825D-DC5917535FAD}"/>
              </a:ext>
            </a:extLst>
          </p:cNvPr>
          <p:cNvSpPr txBox="1">
            <a:spLocks/>
          </p:cNvSpPr>
          <p:nvPr/>
        </p:nvSpPr>
        <p:spPr>
          <a:xfrm>
            <a:off x="838200" y="3672961"/>
            <a:ext cx="7529945" cy="24132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projections are products of an estimate and an estimated parameter</a:t>
            </a:r>
          </a:p>
          <a:p>
            <a:pPr lvl="1"/>
            <a:r>
              <a:rPr lang="en-US" dirty="0"/>
              <a:t>Formulas for Parameter Risk and Process Risk are derived from the </a:t>
            </a:r>
            <a:br>
              <a:rPr lang="en-US" dirty="0"/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Law of Total Variance</a:t>
            </a:r>
            <a:endParaRPr lang="en-US" dirty="0">
              <a:effectLst>
                <a:outerShdw dist="38100" dir="2700000" algn="tl" rotWithShape="0">
                  <a:srgbClr val="FF0000"/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609017-8129-47CC-A496-BD6E2C860AAD}"/>
              </a:ext>
            </a:extLst>
          </p:cNvPr>
          <p:cNvSpPr txBox="1">
            <a:spLocks/>
          </p:cNvSpPr>
          <p:nvPr/>
        </p:nvSpPr>
        <p:spPr>
          <a:xfrm>
            <a:off x="838200" y="2954512"/>
            <a:ext cx="7529945" cy="793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Formulas for Parameter Risk and Process Risk are above</a:t>
            </a:r>
          </a:p>
        </p:txBody>
      </p:sp>
    </p:spTree>
    <p:extLst>
      <p:ext uri="{BB962C8B-B14F-4D97-AF65-F5344CB8AC3E}">
        <p14:creationId xmlns:p14="http://schemas.microsoft.com/office/powerpoint/2010/main" val="29294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5FA71-E63D-441F-9315-607C5B20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5596"/>
            <a:ext cx="4620405" cy="55409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9D672-6935-4C38-A5C9-A22030B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D6514-A4FD-4C2E-A41B-629C49A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569B587-9B03-48ED-904D-06151F137FAE}"/>
              </a:ext>
            </a:extLst>
          </p:cNvPr>
          <p:cNvSpPr/>
          <p:nvPr/>
        </p:nvSpPr>
        <p:spPr>
          <a:xfrm>
            <a:off x="838200" y="304849"/>
            <a:ext cx="984111" cy="47962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FF"/>
                </a:solidFill>
              </a:rPr>
              <a:t>Strats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C5306A2-1009-45AC-B219-B9A253DE8AE0}"/>
              </a:ext>
            </a:extLst>
          </p:cNvPr>
          <p:cNvSpPr/>
          <p:nvPr/>
        </p:nvSpPr>
        <p:spPr>
          <a:xfrm>
            <a:off x="5708436" y="750901"/>
            <a:ext cx="3743842" cy="88768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In a model-driven business, the models </a:t>
            </a:r>
            <a:r>
              <a:rPr lang="en-US" sz="2400" i="1" dirty="0">
                <a:solidFill>
                  <a:srgbClr val="FFFFFF"/>
                </a:solidFill>
              </a:rPr>
              <a:t>are</a:t>
            </a:r>
            <a:r>
              <a:rPr lang="en-US" sz="2400" dirty="0">
                <a:solidFill>
                  <a:srgbClr val="FFFFFF"/>
                </a:solidFill>
              </a:rPr>
              <a:t> the business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71C64-93EF-4D77-B898-ED2C42B64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05" y="1749711"/>
            <a:ext cx="6616244" cy="40639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4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521E-CB39-4BDD-8A91-755CA401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945"/>
            <a:ext cx="5581073" cy="1046593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dist="38100" dir="2700000" algn="tl" rotWithShape="0">
                    <a:srgbClr val="FF0000"/>
                  </a:outerShdw>
                </a:effectLst>
                <a:latin typeface="+mn-lt"/>
                <a:ea typeface="+mn-ea"/>
                <a:cs typeface="+mn-cs"/>
              </a:rPr>
              <a:t>Law of Total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Wikipedia: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“In actuarial science, specifically credibility theory, the first component is called the expected value of the process variance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EVPV</a:t>
                </a:r>
                <a:r>
                  <a:rPr lang="en-US" sz="2400" dirty="0"/>
                  <a:t>) and the second is called the variance of the hypothetical means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VHM</a:t>
                </a:r>
                <a:r>
                  <a:rPr lang="en-US" sz="2400" dirty="0"/>
                  <a:t>).”</a:t>
                </a:r>
              </a:p>
              <a:p>
                <a:pPr lvl="1"/>
                <a:r>
                  <a:rPr lang="en-US" sz="2000" dirty="0"/>
                  <a:t>Retrieved June 25, 2015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 Majidi and Bardis formula derivations, “A Family of Chain-Ladder Models,” </a:t>
                </a:r>
                <a:r>
                  <a:rPr lang="en-US" sz="2400" i="1" dirty="0"/>
                  <a:t>Variance</a:t>
                </a:r>
                <a:r>
                  <a:rPr lang="en-US" sz="2400" dirty="0"/>
                  <a:t>, Vol 6, Issue 2, pp. 157-158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3E4D5-4700-4160-9D2D-7213716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88D7-CD88-4D6A-9B58-F5E1FB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20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9C23497-8F0E-48D4-82EB-3671782253DA}"/>
              </a:ext>
            </a:extLst>
          </p:cNvPr>
          <p:cNvSpPr/>
          <p:nvPr/>
        </p:nvSpPr>
        <p:spPr>
          <a:xfrm rot="10800000">
            <a:off x="9042124" y="544945"/>
            <a:ext cx="1880151" cy="12208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sidebar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DB797-A31A-499C-AB02-D7D32CCCD43F}"/>
              </a:ext>
            </a:extLst>
          </p:cNvPr>
          <p:cNvSpPr txBox="1"/>
          <p:nvPr/>
        </p:nvSpPr>
        <p:spPr>
          <a:xfrm>
            <a:off x="6797963" y="3767207"/>
            <a:ext cx="2087418" cy="64633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 finally made it! We’re in Wikipedia!</a:t>
            </a:r>
          </a:p>
        </p:txBody>
      </p:sp>
    </p:spTree>
    <p:extLst>
      <p:ext uri="{BB962C8B-B14F-4D97-AF65-F5344CB8AC3E}">
        <p14:creationId xmlns:p14="http://schemas.microsoft.com/office/powerpoint/2010/main" val="6020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 Risk</a:t>
                </a:r>
                <a:r>
                  <a:rPr lang="en-US" dirty="0">
                    <a:sym typeface="Symbol" panose="05050102010706020507" pitchFamily="18" charset="2"/>
                  </a:rPr>
                  <a:t> – 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Process Risk – 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  <a:blipFill>
                <a:blip r:embed="rId3"/>
                <a:stretch>
                  <a:fillRect l="-1875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D59A-500C-4EA7-BB0E-FFFDA027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E7A9-90F4-448C-82C6-7B2A8C2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4A31-93DC-4DFB-9214-08944E7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7" y="341411"/>
            <a:ext cx="3070883" cy="59252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724B9B-E22A-4104-8E8E-A31450C8056C}"/>
              </a:ext>
            </a:extLst>
          </p:cNvPr>
          <p:cNvSpPr/>
          <p:nvPr/>
        </p:nvSpPr>
        <p:spPr>
          <a:xfrm rot="1536590">
            <a:off x="4362907" y="3612646"/>
            <a:ext cx="78828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Don’t forget to transform the data before LINEST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367F2A-279B-424C-8E13-EF153BFCD118}"/>
              </a:ext>
            </a:extLst>
          </p:cNvPr>
          <p:cNvSpPr/>
          <p:nvPr/>
        </p:nvSpPr>
        <p:spPr>
          <a:xfrm>
            <a:off x="658367" y="415022"/>
            <a:ext cx="4476903" cy="144040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Recursive projections with statistics – complete many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95B4-40F2-4547-9510-EF1FD047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D383-6889-44AA-94DC-B44B6E2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BA111-2625-4704-BEC6-472392F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64" y="570186"/>
            <a:ext cx="3735872" cy="548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45112D-77EC-48A1-B7A7-AA63CD97ECAF}"/>
              </a:ext>
            </a:extLst>
          </p:cNvPr>
          <p:cNvSpPr/>
          <p:nvPr/>
        </p:nvSpPr>
        <p:spPr>
          <a:xfrm>
            <a:off x="1147507" y="889057"/>
            <a:ext cx="3899981" cy="21715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Tricks for </a:t>
            </a:r>
            <a:br>
              <a:rPr lang="en-US" sz="3200" dirty="0"/>
            </a:br>
            <a:r>
              <a:rPr lang="en-US" sz="3200" dirty="0"/>
              <a:t>Risk Estimates for </a:t>
            </a:r>
            <a:br>
              <a:rPr lang="en-US" sz="3200" dirty="0"/>
            </a:br>
            <a:r>
              <a:rPr lang="en-US" sz="3200" dirty="0"/>
              <a:t>the Total/sum Row</a:t>
            </a:r>
          </a:p>
        </p:txBody>
      </p:sp>
    </p:spTree>
    <p:extLst>
      <p:ext uri="{BB962C8B-B14F-4D97-AF65-F5344CB8AC3E}">
        <p14:creationId xmlns:p14="http://schemas.microsoft.com/office/powerpoint/2010/main" val="375075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2067-854E-474B-92D6-F4078A8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8CB7-E2FF-465D-87C6-24B59314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23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BEA70E7-4D62-4B8B-BCB3-A269FF80A84A}"/>
              </a:ext>
            </a:extLst>
          </p:cNvPr>
          <p:cNvSpPr/>
          <p:nvPr/>
        </p:nvSpPr>
        <p:spPr>
          <a:xfrm>
            <a:off x="646546" y="490599"/>
            <a:ext cx="10381672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Why not directly estimate the 12-36 month link ratio?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734819-C9C8-40F5-9787-9DFCE491202E}"/>
              </a:ext>
            </a:extLst>
          </p:cNvPr>
          <p:cNvSpPr txBox="1">
            <a:spLocks/>
          </p:cNvSpPr>
          <p:nvPr/>
        </p:nvSpPr>
        <p:spPr>
          <a:xfrm>
            <a:off x="838200" y="1884218"/>
            <a:ext cx="10515600" cy="4058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What if you learned </a:t>
            </a:r>
            <a:r>
              <a:rPr lang="en-US" dirty="0" err="1">
                <a:ea typeface="Cambria Math" panose="02040503050406030204" pitchFamily="18" charset="0"/>
              </a:rPr>
              <a:t>b</a:t>
            </a:r>
            <a:r>
              <a:rPr lang="en-US" baseline="-25000" dirty="0" err="1">
                <a:ea typeface="Cambria Math" panose="02040503050406030204" pitchFamily="18" charset="0"/>
              </a:rPr>
              <a:t>xz</a:t>
            </a:r>
            <a:r>
              <a:rPr lang="en-US" dirty="0">
                <a:ea typeface="Cambria Math" panose="02040503050406030204" pitchFamily="18" charset="0"/>
              </a:rPr>
              <a:t> = sum(z) / sum(x) = 2.337</a:t>
            </a:r>
          </a:p>
          <a:p>
            <a:pPr>
              <a:lnSpc>
                <a:spcPct val="150000"/>
              </a:lnSpc>
            </a:pPr>
            <a:r>
              <a:rPr lang="en-US" dirty="0"/>
              <a:t>Why not say the expected 36-month value of </a:t>
            </a:r>
            <a:r>
              <a:rPr lang="en-US" dirty="0">
                <a:ea typeface="Cambria Math" panose="02040503050406030204" pitchFamily="18" charset="0"/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2.337 = 157.5</a:t>
            </a:r>
            <a:br>
              <a:rPr lang="en-US" dirty="0"/>
            </a:br>
            <a:r>
              <a:rPr lang="en-US" dirty="0"/>
              <a:t>rather than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2.074 * 1.181 = 189.4</a:t>
            </a:r>
          </a:p>
        </p:txBody>
      </p:sp>
    </p:spTree>
    <p:extLst>
      <p:ext uri="{BB962C8B-B14F-4D97-AF65-F5344CB8AC3E}">
        <p14:creationId xmlns:p14="http://schemas.microsoft.com/office/powerpoint/2010/main" val="155091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8D6C-DACF-451E-9DB6-F6CB9518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6" y="1828800"/>
            <a:ext cx="10300854" cy="4527550"/>
          </a:xfrm>
        </p:spPr>
        <p:txBody>
          <a:bodyPr>
            <a:normAutofit/>
          </a:bodyPr>
          <a:lstStyle/>
          <a:p>
            <a:r>
              <a:rPr lang="en-US" dirty="0"/>
              <a:t>Recursive estimates are carried forward to the last pair of development columns</a:t>
            </a:r>
          </a:p>
          <a:p>
            <a:r>
              <a:rPr lang="en-US" dirty="0"/>
              <a:t>Technical considerations</a:t>
            </a:r>
          </a:p>
          <a:p>
            <a:pPr lvl="1"/>
            <a:r>
              <a:rPr lang="en-US" dirty="0"/>
              <a:t>What to do when there are not enough observations to get a good estimate of sigma (zero degrees of freedom)</a:t>
            </a:r>
          </a:p>
          <a:p>
            <a:pPr lvl="1"/>
            <a:r>
              <a:rPr lang="en-US" dirty="0"/>
              <a:t>What to do with a tail</a:t>
            </a:r>
          </a:p>
          <a:p>
            <a:r>
              <a:rPr lang="en-US" dirty="0"/>
              <a:t>Mack has recommendations for handling these technicalities</a:t>
            </a:r>
          </a:p>
          <a:p>
            <a:r>
              <a:rPr lang="en-US" dirty="0"/>
              <a:t>The </a:t>
            </a:r>
            <a:r>
              <a:rPr lang="en-US" dirty="0" err="1"/>
              <a:t>ChainLadder</a:t>
            </a:r>
            <a:r>
              <a:rPr lang="en-US" dirty="0"/>
              <a:t> package’s </a:t>
            </a:r>
            <a:r>
              <a:rPr lang="en-US" dirty="0" err="1"/>
              <a:t>MackChainLadder</a:t>
            </a:r>
            <a:r>
              <a:rPr lang="en-US" dirty="0"/>
              <a:t> function includes Mack’s recommendations, as well as others</a:t>
            </a:r>
          </a:p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Let’s see some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E742-285E-413C-9A3F-664B33EB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7D6B-8F64-4D59-ABA5-0AC9611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24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EE4070C-8307-4FAD-9989-03EEE354EB31}"/>
              </a:ext>
            </a:extLst>
          </p:cNvPr>
          <p:cNvSpPr/>
          <p:nvPr/>
        </p:nvSpPr>
        <p:spPr>
          <a:xfrm>
            <a:off x="646546" y="490599"/>
            <a:ext cx="6392609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Continue Chaining to Ultimate:</a:t>
            </a:r>
            <a:br>
              <a:rPr lang="en-US" sz="3200" dirty="0"/>
            </a:br>
            <a:r>
              <a:rPr lang="en-US" sz="3200" dirty="0"/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130564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36CE0-D390-478B-BFCB-BB397B27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608319"/>
            <a:ext cx="10972800" cy="4256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D427A-0136-402D-929C-02AD4D0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CE850-63F3-4DEE-9879-BEA3372B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25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DC52B6F-3CDB-4BAE-B961-10C0F510C2FD}"/>
              </a:ext>
            </a:extLst>
          </p:cNvPr>
          <p:cNvSpPr/>
          <p:nvPr/>
        </p:nvSpPr>
        <p:spPr>
          <a:xfrm>
            <a:off x="842818" y="535843"/>
            <a:ext cx="7767782" cy="100034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California WCIRB Agenda June 2018</a:t>
            </a:r>
            <a:br>
              <a:rPr lang="en-US" sz="2800" dirty="0"/>
            </a:br>
            <a:r>
              <a:rPr lang="en-US" sz="2800" dirty="0"/>
              <a:t>Combined Indemnity and Medical Incurred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DA81-8DAD-423C-A46E-160655C33CF2}"/>
              </a:ext>
            </a:extLst>
          </p:cNvPr>
          <p:cNvSpPr txBox="1"/>
          <p:nvPr/>
        </p:nvSpPr>
        <p:spPr>
          <a:xfrm>
            <a:off x="609600" y="6152880"/>
            <a:ext cx="495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triangle creation approach thanks to Dave Bellusci</a:t>
            </a:r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D87A-B2D1-4CAB-93EE-BDB3840A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49" y="440170"/>
            <a:ext cx="3791121" cy="5394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26D2-A608-4A53-971E-E03C4972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E82B-48E3-4115-B05D-5F1BCE21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26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3C9BDBC-CCEB-404D-85FE-348040648114}"/>
              </a:ext>
            </a:extLst>
          </p:cNvPr>
          <p:cNvSpPr/>
          <p:nvPr/>
        </p:nvSpPr>
        <p:spPr>
          <a:xfrm>
            <a:off x="516977" y="1022870"/>
            <a:ext cx="6604259" cy="12769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MackChainLadder</a:t>
            </a:r>
            <a:r>
              <a:rPr lang="en-US" sz="2800" dirty="0"/>
              <a:t>(WCIRB Indemnity + Medical Combined Incurred, tail = 1.025)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0805160" y="5437965"/>
              <a:ext cx="54864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1195" y="5330036"/>
                <a:ext cx="656209" cy="76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661699" y="5440331"/>
              <a:ext cx="581558" cy="58155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718" y="5332368"/>
                <a:ext cx="689161" cy="797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80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BC0-5C30-4C68-A3D2-FF0D4D08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11DD-56A2-4CFF-92A0-97146BB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9546-7BE2-4E85-9290-0E9BC41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"/>
            <a:ext cx="7620000" cy="5715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2D586D0-7E7F-495D-A52B-9F1D4B1DBFFD}"/>
              </a:ext>
            </a:extLst>
          </p:cNvPr>
          <p:cNvSpPr/>
          <p:nvPr/>
        </p:nvSpPr>
        <p:spPr>
          <a:xfrm>
            <a:off x="570014" y="748240"/>
            <a:ext cx="3080272" cy="3408218"/>
          </a:xfrm>
          <a:prstGeom prst="homePlate">
            <a:avLst>
              <a:gd name="adj" fmla="val 10876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Reported industry IBNR @ 3/31/2018</a:t>
            </a:r>
            <a:br>
              <a:rPr lang="en-US" sz="2400" dirty="0"/>
            </a:br>
            <a:r>
              <a:rPr lang="en-US" sz="2400" dirty="0"/>
              <a:t>       = $36,196</a:t>
            </a:r>
          </a:p>
          <a:p>
            <a:r>
              <a:rPr lang="en-US" sz="2400" dirty="0"/>
              <a:t>        ~58%-</a:t>
            </a:r>
            <a:r>
              <a:rPr lang="en-US" sz="2400" dirty="0" err="1"/>
              <a:t>ile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Very close to </a:t>
            </a:r>
            <a:r>
              <a:rPr lang="en-US" sz="2400" dirty="0" err="1"/>
              <a:t>MackChainLadder</a:t>
            </a:r>
            <a:r>
              <a:rPr lang="en-US" sz="2400" dirty="0"/>
              <a:t> central estimate</a:t>
            </a:r>
            <a:br>
              <a:rPr lang="en-US" sz="2400" dirty="0"/>
            </a:br>
            <a:r>
              <a:rPr lang="en-US" sz="2400" dirty="0"/>
              <a:t>       = $36,713</a:t>
            </a:r>
          </a:p>
        </p:txBody>
      </p:sp>
    </p:spTree>
    <p:extLst>
      <p:ext uri="{BB962C8B-B14F-4D97-AF65-F5344CB8AC3E}">
        <p14:creationId xmlns:p14="http://schemas.microsoft.com/office/powerpoint/2010/main" val="264505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3BAC-112E-44B9-9221-74907342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2DF7-9BB1-4CC7-A585-5B7DFDB1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54EB-53A5-49F0-8FED-D7008479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7" y="685800"/>
            <a:ext cx="696291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4B48C3-1977-4855-9E78-0BE1A067169E}"/>
              </a:ext>
            </a:extLst>
          </p:cNvPr>
          <p:cNvSpPr/>
          <p:nvPr/>
        </p:nvSpPr>
        <p:spPr>
          <a:xfrm>
            <a:off x="787146" y="692739"/>
            <a:ext cx="3321175" cy="196999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F10F1-92A2-47F2-9979-7DB748403142}"/>
              </a:ext>
            </a:extLst>
          </p:cNvPr>
          <p:cNvSpPr txBox="1">
            <a:spLocks/>
          </p:cNvSpPr>
          <p:nvPr/>
        </p:nvSpPr>
        <p:spPr>
          <a:xfrm>
            <a:off x="787146" y="692739"/>
            <a:ext cx="3390898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 sample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GL triangle ‘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’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(in thousands)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131E-6B77-48DE-BDD7-673649AC43AC}"/>
              </a:ext>
            </a:extLst>
          </p:cNvPr>
          <p:cNvSpPr/>
          <p:nvPr/>
        </p:nvSpPr>
        <p:spPr>
          <a:xfrm>
            <a:off x="658990" y="3297058"/>
            <a:ext cx="357748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GenIns</a:t>
            </a: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a triangle first published in 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Taylor &amp; Ashe paper (1983)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repeatedly studied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01246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4326F-15F0-4F88-9682-9AFBE38E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125"/>
            <a:ext cx="7620000" cy="5715000"/>
          </a:xfrm>
          <a:ln w="19050"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59B8-570B-4051-A4E1-E15886C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E088-A0D2-466A-B6A1-233F6742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29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7B0C942-8311-43B3-9156-B8BFAF56F21B}"/>
              </a:ext>
            </a:extLst>
          </p:cNvPr>
          <p:cNvSpPr/>
          <p:nvPr/>
        </p:nvSpPr>
        <p:spPr>
          <a:xfrm>
            <a:off x="717425" y="1163782"/>
            <a:ext cx="2801630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EA86D-8DE3-41D8-91BB-C22D178D9AB1}"/>
              </a:ext>
            </a:extLst>
          </p:cNvPr>
          <p:cNvSpPr txBox="1">
            <a:spLocks/>
          </p:cNvSpPr>
          <p:nvPr/>
        </p:nvSpPr>
        <p:spPr>
          <a:xfrm>
            <a:off x="717424" y="692739"/>
            <a:ext cx="3460620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::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plot(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76EBFD-519A-4DED-ABD1-57C3691B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3EC93-0697-45A9-BFA6-2875DB12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397929-057F-4CDD-8E55-E1E3A1907D93}"/>
              </a:ext>
            </a:extLst>
          </p:cNvPr>
          <p:cNvSpPr txBox="1">
            <a:spLocks/>
          </p:cNvSpPr>
          <p:nvPr/>
        </p:nvSpPr>
        <p:spPr>
          <a:xfrm>
            <a:off x="936345" y="2472538"/>
            <a:ext cx="3708807" cy="33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observe some objects that have changed over time (the circles)</a:t>
            </a:r>
          </a:p>
          <a:p>
            <a:r>
              <a:rPr lang="en-US" sz="2400" dirty="0"/>
              <a:t>We observe two new objects (the squares)</a:t>
            </a:r>
          </a:p>
          <a:p>
            <a:r>
              <a:rPr lang="en-US" sz="2400" dirty="0"/>
              <a:t>What is an estimate of their changed values?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90111-F992-4FB4-892E-613F6DB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9" y="848696"/>
            <a:ext cx="935101" cy="460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/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 7">
            <a:extLst>
              <a:ext uri="{FF2B5EF4-FFF2-40B4-BE49-F238E27FC236}">
                <a16:creationId xmlns:a16="http://schemas.microsoft.com/office/drawing/2014/main" id="{229CCF37-5F58-4B4F-9694-87E31B9EA248}"/>
              </a:ext>
            </a:extLst>
          </p:cNvPr>
          <p:cNvSpPr/>
          <p:nvPr/>
        </p:nvSpPr>
        <p:spPr>
          <a:xfrm>
            <a:off x="8307020" y="1337427"/>
            <a:ext cx="1911927" cy="1108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method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/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DADE525D-7ECF-4E29-9928-9822567C83C3}"/>
              </a:ext>
            </a:extLst>
          </p:cNvPr>
          <p:cNvSpPr/>
          <p:nvPr/>
        </p:nvSpPr>
        <p:spPr>
          <a:xfrm>
            <a:off x="8232296" y="2969971"/>
            <a:ext cx="2743200" cy="2253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traditional average</a:t>
            </a:r>
            <a:br>
              <a:rPr lang="en-US" sz="2400" dirty="0"/>
            </a:br>
            <a:r>
              <a:rPr lang="en-US" sz="2400" dirty="0"/>
              <a:t>link ratio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CEABC59-D7AA-433F-8E4A-ED9C8B7C195E}"/>
              </a:ext>
            </a:extLst>
          </p:cNvPr>
          <p:cNvSpPr/>
          <p:nvPr/>
        </p:nvSpPr>
        <p:spPr>
          <a:xfrm>
            <a:off x="1020255" y="1078513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8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A6A20-7B04-417F-8FC6-B8C4809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3C5F-D216-4C90-A58A-25E7C5A6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2778C-8434-4E33-B80C-3E1B0583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3" y="1025670"/>
            <a:ext cx="7508736" cy="3657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BAC2BA2-139A-42CE-A5FE-9294BFF3F44C}"/>
              </a:ext>
            </a:extLst>
          </p:cNvPr>
          <p:cNvSpPr/>
          <p:nvPr/>
        </p:nvSpPr>
        <p:spPr>
          <a:xfrm rot="19899757">
            <a:off x="172480" y="1800519"/>
            <a:ext cx="3595956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MackChainLadder</a:t>
            </a:r>
            <a:r>
              <a:rPr lang="en-US" sz="2400" dirty="0"/>
              <a:t>(</a:t>
            </a:r>
            <a:r>
              <a:rPr lang="en-US" sz="2400" dirty="0" err="1"/>
              <a:t>GenIns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30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5DAC-635B-4DF2-A8F8-699AB3B6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9479"/>
            <a:ext cx="7315200" cy="5486400"/>
          </a:xfr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402C1-3926-422E-97FD-E9BE0EE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12DE-A9D5-46BA-AE2D-C840C1F2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31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9AE05-F5D0-4336-BF6A-73DAC5737200}"/>
              </a:ext>
            </a:extLst>
          </p:cNvPr>
          <p:cNvSpPr/>
          <p:nvPr/>
        </p:nvSpPr>
        <p:spPr>
          <a:xfrm>
            <a:off x="717425" y="914400"/>
            <a:ext cx="3016376" cy="180109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Safety Levels of </a:t>
            </a:r>
            <a:r>
              <a:rPr lang="en-US" sz="2800" dirty="0" err="1"/>
              <a:t>GenIns</a:t>
            </a:r>
            <a:r>
              <a:rPr lang="en-US" sz="2800" dirty="0"/>
              <a:t> Carried IBNR</a:t>
            </a:r>
          </a:p>
        </p:txBody>
      </p:sp>
    </p:spTree>
    <p:extLst>
      <p:ext uri="{BB962C8B-B14F-4D97-AF65-F5344CB8AC3E}">
        <p14:creationId xmlns:p14="http://schemas.microsoft.com/office/powerpoint/2010/main" val="210827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C7117-9825-4204-88EA-915F580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FA4F-E63D-4A2E-BBB0-67853745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DAAC3-E2DB-4BB0-B4D0-3DC2DDC0EE42}"/>
              </a:ext>
            </a:extLst>
          </p:cNvPr>
          <p:cNvSpPr txBox="1">
            <a:spLocks/>
          </p:cNvSpPr>
          <p:nvPr/>
        </p:nvSpPr>
        <p:spPr>
          <a:xfrm>
            <a:off x="838200" y="2447618"/>
            <a:ext cx="4879109" cy="3729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Suppose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/>
              <a:t> are actually observations from 4 companies in 4 accident years</a:t>
            </a:r>
          </a:p>
          <a:p>
            <a:pPr>
              <a:lnSpc>
                <a:spcPct val="100000"/>
              </a:lnSpc>
            </a:pPr>
            <a:r>
              <a:rPr lang="en-US" dirty="0"/>
              <a:t>Will link ratios from aggregated data and detail data always be the same?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the risk statistics?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8B1FB5D-FC4D-4A36-A51F-DF5BE3E9E956}"/>
              </a:ext>
            </a:extLst>
          </p:cNvPr>
          <p:cNvSpPr/>
          <p:nvPr/>
        </p:nvSpPr>
        <p:spPr>
          <a:xfrm>
            <a:off x="838201" y="808885"/>
            <a:ext cx="3536290" cy="145934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happens when Mack/Murphy is run on detail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AD390-E79A-4B50-BFF8-17CCAB22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25" y="969819"/>
            <a:ext cx="3478377" cy="467258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6C744-BDBA-4DA4-8B05-BF453B6EB945}"/>
              </a:ext>
            </a:extLst>
          </p:cNvPr>
          <p:cNvSpPr txBox="1"/>
          <p:nvPr/>
        </p:nvSpPr>
        <p:spPr>
          <a:xfrm>
            <a:off x="4762195" y="1126541"/>
            <a:ext cx="144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6EC-640E-4753-B886-3A346254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Hai You generated simulations of over 6000 synthetic claims whose accident year aggregation is “close in shape” to </a:t>
            </a:r>
            <a:r>
              <a:rPr lang="en-US" dirty="0" err="1"/>
              <a:t>GenIns</a:t>
            </a:r>
            <a:endParaRPr lang="en-US" dirty="0"/>
          </a:p>
          <a:p>
            <a:pPr lvl="1"/>
            <a:r>
              <a:rPr lang="en-US" dirty="0"/>
              <a:t>We pegged the 13% cv as the primary measurement of similarity</a:t>
            </a:r>
          </a:p>
          <a:p>
            <a:r>
              <a:rPr lang="en-US" dirty="0"/>
              <a:t>Hai’s claim-characteristic choices included:</a:t>
            </a:r>
          </a:p>
          <a:p>
            <a:pPr lvl="1"/>
            <a:r>
              <a:rPr lang="en-US" dirty="0"/>
              <a:t>Frequency distribution</a:t>
            </a:r>
          </a:p>
          <a:p>
            <a:pPr lvl="1"/>
            <a:r>
              <a:rPr lang="en-US" dirty="0"/>
              <a:t>Severity distribution</a:t>
            </a:r>
          </a:p>
          <a:p>
            <a:pPr lvl="1"/>
            <a:r>
              <a:rPr lang="en-US" dirty="0"/>
              <a:t>Distribution for the number of payments per claim</a:t>
            </a:r>
          </a:p>
          <a:p>
            <a:pPr lvl="1"/>
            <a:r>
              <a:rPr lang="en-US" dirty="0"/>
              <a:t>Report lag and payment lag</a:t>
            </a:r>
          </a:p>
          <a:p>
            <a:r>
              <a:rPr lang="en-US" dirty="0"/>
              <a:t>The purpose of this exercise was to compare the Mack results on the claim detail with the statistics from the aggregate triangle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33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3CB4A7-825F-4098-AB6D-BD5641904290}"/>
              </a:ext>
            </a:extLst>
          </p:cNvPr>
          <p:cNvSpPr/>
          <p:nvPr/>
        </p:nvSpPr>
        <p:spPr>
          <a:xfrm>
            <a:off x="665019" y="681036"/>
            <a:ext cx="3980133" cy="96520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</a:t>
            </a:r>
          </a:p>
        </p:txBody>
      </p:sp>
    </p:spTree>
    <p:extLst>
      <p:ext uri="{BB962C8B-B14F-4D97-AF65-F5344CB8AC3E}">
        <p14:creationId xmlns:p14="http://schemas.microsoft.com/office/powerpoint/2010/main" val="4193308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F32-0313-44C8-A6C4-534D5BC0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7200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GenIns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3C00D4-3579-4F78-8B5E-958857514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3B7A-5B96-4408-8F33-5B675B9AC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7200"/>
          </a:xfrm>
        </p:spPr>
        <p:txBody>
          <a:bodyPr/>
          <a:lstStyle/>
          <a:p>
            <a:r>
              <a:rPr lang="en-US" dirty="0"/>
              <a:t>Aggregated triangle from Hai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7F75AB-FC30-4FA7-B426-2576B26BF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DB2959-2666-4619-BCDA-D1249FD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D5011-DCF7-4AAD-A9EB-D0754DC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34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AD4B735-A738-4732-BC90-845BF55E31A3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IBNR distributions from aggregated triangles </a:t>
            </a:r>
            <a:br>
              <a:rPr lang="en-US" sz="2800" dirty="0"/>
            </a:br>
            <a:r>
              <a:rPr lang="en-US" sz="2800" dirty="0"/>
              <a:t>have the same shape</a:t>
            </a:r>
          </a:p>
        </p:txBody>
      </p:sp>
    </p:spTree>
    <p:extLst>
      <p:ext uri="{BB962C8B-B14F-4D97-AF65-F5344CB8AC3E}">
        <p14:creationId xmlns:p14="http://schemas.microsoft.com/office/powerpoint/2010/main" val="2098598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9621F-1FF3-4543-8686-829B0FD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2" y="1871793"/>
            <a:ext cx="904262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91B8F-6E16-42C5-BDF8-BF59F163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0" y="1876804"/>
            <a:ext cx="9447675" cy="1828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50AC5-D468-4517-8560-12E2E37533A3}"/>
              </a:ext>
            </a:extLst>
          </p:cNvPr>
          <p:cNvSpPr/>
          <p:nvPr/>
        </p:nvSpPr>
        <p:spPr>
          <a:xfrm>
            <a:off x="3162267" y="3831169"/>
            <a:ext cx="6025880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IBNR drop?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CV drop?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4E48DBB-5632-4AB6-9FD0-A9D64E306E57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Level:</a:t>
            </a:r>
            <a:br>
              <a:rPr lang="en-US" sz="2800" dirty="0"/>
            </a:br>
            <a:r>
              <a:rPr lang="en-US" sz="2800" dirty="0"/>
              <a:t>Claim detail sample in triangle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C2D3B-0525-4E2D-A9E1-DB41CCD71297}"/>
              </a:ext>
            </a:extLst>
          </p:cNvPr>
          <p:cNvSpPr txBox="1"/>
          <p:nvPr/>
        </p:nvSpPr>
        <p:spPr>
          <a:xfrm>
            <a:off x="651053" y="6200358"/>
            <a:ext cx="29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simulated claims by Hai You</a:t>
            </a:r>
          </a:p>
        </p:txBody>
      </p:sp>
    </p:spTree>
    <p:extLst>
      <p:ext uri="{BB962C8B-B14F-4D97-AF65-F5344CB8AC3E}">
        <p14:creationId xmlns:p14="http://schemas.microsoft.com/office/powerpoint/2010/main" val="529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59C87-8746-4F1E-BB7A-693B066D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7EF19-4072-4A4E-8DB2-FF1A2A6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C7A91-731F-47B7-A467-B64FBB0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52" y="2335342"/>
            <a:ext cx="3545659" cy="1828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7A767AB-0ACC-4C9B-96D9-E5B582A31255}"/>
              </a:ext>
            </a:extLst>
          </p:cNvPr>
          <p:cNvSpPr/>
          <p:nvPr/>
        </p:nvSpPr>
        <p:spPr>
          <a:xfrm>
            <a:off x="810492" y="854651"/>
            <a:ext cx="5110017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Is the weighted average development factor appropriate?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15F67-58CD-491D-BF17-E3926F4039F1}"/>
              </a:ext>
            </a:extLst>
          </p:cNvPr>
          <p:cNvSpPr/>
          <p:nvPr/>
        </p:nvSpPr>
        <p:spPr>
          <a:xfrm>
            <a:off x="2889476" y="4451177"/>
            <a:ext cx="6413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happened to the 12-24 factor from the claim detail?!?</a:t>
            </a:r>
          </a:p>
        </p:txBody>
      </p:sp>
    </p:spTree>
    <p:extLst>
      <p:ext uri="{BB962C8B-B14F-4D97-AF65-F5344CB8AC3E}">
        <p14:creationId xmlns:p14="http://schemas.microsoft.com/office/powerpoint/2010/main" val="381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AFEDC-6EB1-48E5-986E-ACFC8A93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8BC5F-E138-4132-83F4-84FB085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F8B7-2320-41CA-A65A-C1AA0E2F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C50345-ADA5-4A2F-BC09-2A2D7EF6C992}"/>
              </a:ext>
            </a:extLst>
          </p:cNvPr>
          <p:cNvSpPr/>
          <p:nvPr/>
        </p:nvSpPr>
        <p:spPr>
          <a:xfrm>
            <a:off x="717425" y="695609"/>
            <a:ext cx="3016376" cy="163483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12-24 month relationship from the claim detail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CF1B-582B-4BC6-B94C-D7B0033B8D50}"/>
              </a:ext>
            </a:extLst>
          </p:cNvPr>
          <p:cNvSpPr txBox="1">
            <a:spLocks/>
          </p:cNvSpPr>
          <p:nvPr/>
        </p:nvSpPr>
        <p:spPr>
          <a:xfrm>
            <a:off x="717426" y="2632364"/>
            <a:ext cx="2921702" cy="2475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Chain-Ladder assumptions </a:t>
            </a:r>
            <a:br>
              <a:rPr lang="en-US" dirty="0"/>
            </a:br>
            <a:r>
              <a:rPr lang="en-US" dirty="0"/>
              <a:t>are violated </a:t>
            </a:r>
            <a:br>
              <a:rPr lang="en-US" dirty="0"/>
            </a:br>
            <a:r>
              <a:rPr lang="en-US" dirty="0"/>
              <a:t>in this data?</a:t>
            </a:r>
          </a:p>
        </p:txBody>
      </p:sp>
    </p:spTree>
    <p:extLst>
      <p:ext uri="{BB962C8B-B14F-4D97-AF65-F5344CB8AC3E}">
        <p14:creationId xmlns:p14="http://schemas.microsoft.com/office/powerpoint/2010/main" val="285666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26848-3C31-4508-A0A7-91487E67C604}"/>
              </a:ext>
            </a:extLst>
          </p:cNvPr>
          <p:cNvSpPr/>
          <p:nvPr/>
        </p:nvSpPr>
        <p:spPr>
          <a:xfrm>
            <a:off x="717425" y="2690243"/>
            <a:ext cx="2884757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 that the line you would draw through that data?</a:t>
            </a:r>
          </a:p>
        </p:txBody>
      </p:sp>
    </p:spTree>
    <p:extLst>
      <p:ext uri="{BB962C8B-B14F-4D97-AF65-F5344CB8AC3E}">
        <p14:creationId xmlns:p14="http://schemas.microsoft.com/office/powerpoint/2010/main" val="27054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CE0-4800-42B8-A8E7-87F50E0A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726388"/>
            <a:ext cx="9854184" cy="4337286"/>
          </a:xfrm>
        </p:spPr>
        <p:txBody>
          <a:bodyPr>
            <a:normAutofit/>
          </a:bodyPr>
          <a:lstStyle/>
          <a:p>
            <a:r>
              <a:rPr lang="en-US" dirty="0"/>
              <a:t>How to model serial correlation?</a:t>
            </a:r>
          </a:p>
          <a:p>
            <a:pPr lvl="1"/>
            <a:r>
              <a:rPr lang="en-US" dirty="0"/>
              <a:t>ARMA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Wacek</a:t>
            </a:r>
            <a:r>
              <a:rPr lang="en-US" dirty="0"/>
              <a:t>, “The Path of the Ultimate Loss Ratio Estimate”, </a:t>
            </a:r>
            <a:r>
              <a:rPr lang="en-US" i="1" dirty="0" err="1"/>
              <a:t>eForum</a:t>
            </a:r>
            <a:endParaRPr lang="en-US" i="1" dirty="0"/>
          </a:p>
          <a:p>
            <a:r>
              <a:rPr lang="en-US" dirty="0"/>
              <a:t>Growth curves</a:t>
            </a:r>
          </a:p>
          <a:p>
            <a:pPr lvl="1"/>
            <a:r>
              <a:rPr lang="en-US" dirty="0"/>
              <a:t>Sherman; Clark; Guszcza</a:t>
            </a:r>
          </a:p>
          <a:p>
            <a:r>
              <a:rPr lang="en-US" dirty="0"/>
              <a:t>Bayes</a:t>
            </a:r>
          </a:p>
          <a:p>
            <a:r>
              <a:rPr lang="en-US" dirty="0"/>
              <a:t>Wüthrich</a:t>
            </a:r>
          </a:p>
          <a:p>
            <a:pPr lvl="1"/>
            <a:r>
              <a:rPr lang="en-US" dirty="0"/>
              <a:t>Individual Claim Development with Machine Learning (2017)</a:t>
            </a:r>
          </a:p>
          <a:p>
            <a:pPr lvl="1"/>
            <a:r>
              <a:rPr lang="en-US" dirty="0"/>
              <a:t>Neural Networks Applied to Chain-Ladder Reserving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0387-B143-4053-81FD-AD6F6BF8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71D6D-9900-4BA5-BB91-981661E6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39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C1CD6C8-6B6F-4797-AD27-48600039EA61}"/>
              </a:ext>
            </a:extLst>
          </p:cNvPr>
          <p:cNvSpPr/>
          <p:nvPr/>
        </p:nvSpPr>
        <p:spPr>
          <a:xfrm>
            <a:off x="1133061" y="794327"/>
            <a:ext cx="2905540" cy="70528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99376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251224-ED63-4489-BB45-E1260E00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4" y="857888"/>
            <a:ext cx="9141731" cy="5142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1E01-3341-4F7F-908C-4C6A898B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3B5-84D9-4EEB-A275-7D86AF5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ABA4B-6CF2-4C1F-AA9D-3EB4A81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888"/>
            <a:ext cx="9829800" cy="83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play 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03382-72E9-4672-804F-C0E16287CEA6}"/>
              </a:ext>
            </a:extLst>
          </p:cNvPr>
          <p:cNvSpPr txBox="1"/>
          <p:nvPr/>
        </p:nvSpPr>
        <p:spPr>
          <a:xfrm>
            <a:off x="651052" y="6200358"/>
            <a:ext cx="982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biased coin idea thanks to https://izbicki.me/blog/how-to-create-an-unfair-coin-and-prove-it-with-math.html</a:t>
            </a:r>
          </a:p>
        </p:txBody>
      </p:sp>
    </p:spTree>
    <p:extLst>
      <p:ext uri="{BB962C8B-B14F-4D97-AF65-F5344CB8AC3E}">
        <p14:creationId xmlns:p14="http://schemas.microsoft.com/office/powerpoint/2010/main" val="260243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44DD72-EF49-4025-AC6E-449D4AEA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6C8B6-75C7-4BAB-A775-B42D5D56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44F-199A-409B-8F37-6D8793D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684688"/>
            <a:ext cx="7315200" cy="52921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F01B5-944F-4921-84A1-95CD0B61ED2F}"/>
              </a:ext>
            </a:extLst>
          </p:cNvPr>
          <p:cNvSpPr txBox="1"/>
          <p:nvPr/>
        </p:nvSpPr>
        <p:spPr>
          <a:xfrm>
            <a:off x="651053" y="6200358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graphics by Kirsten Singer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700C265-298C-4028-9960-36A14EA1CFFC}"/>
              </a:ext>
            </a:extLst>
          </p:cNvPr>
          <p:cNvSpPr/>
          <p:nvPr/>
        </p:nvSpPr>
        <p:spPr>
          <a:xfrm>
            <a:off x="858981" y="794326"/>
            <a:ext cx="3306619" cy="13669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</a:t>
            </a:r>
            <a:r>
              <a:rPr lang="en-US" sz="3200" dirty="0" err="1"/>
              <a:t>InsureTech</a:t>
            </a:r>
            <a:r>
              <a:rPr lang="en-US" sz="3200" dirty="0"/>
              <a:t> jump the curve?</a:t>
            </a:r>
          </a:p>
        </p:txBody>
      </p:sp>
    </p:spTree>
    <p:extLst>
      <p:ext uri="{BB962C8B-B14F-4D97-AF65-F5344CB8AC3E}">
        <p14:creationId xmlns:p14="http://schemas.microsoft.com/office/powerpoint/2010/main" val="40176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7B71E-25BE-4892-A23E-1183B60F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2053-EAFA-4721-BF37-D3DFD108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41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50D0214-5FBB-40EF-847F-2A00FAFBFC42}"/>
              </a:ext>
            </a:extLst>
          </p:cNvPr>
          <p:cNvSpPr/>
          <p:nvPr/>
        </p:nvSpPr>
        <p:spPr>
          <a:xfrm>
            <a:off x="1133060" y="794327"/>
            <a:ext cx="2247449" cy="7491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869C0-F4FC-4FF5-BB80-8120C0C0AB33}"/>
              </a:ext>
            </a:extLst>
          </p:cNvPr>
          <p:cNvSpPr txBox="1">
            <a:spLocks/>
          </p:cNvSpPr>
          <p:nvPr/>
        </p:nvSpPr>
        <p:spPr>
          <a:xfrm>
            <a:off x="1133060" y="1768474"/>
            <a:ext cx="10081142" cy="4043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all its problems, the Chain-Ladder Mack/Murphy </a:t>
            </a:r>
            <a:r>
              <a:rPr lang="en-US" i="1" dirty="0"/>
              <a:t>model </a:t>
            </a:r>
            <a:r>
              <a:rPr lang="en-US" dirty="0"/>
              <a:t>is </a:t>
            </a:r>
            <a:r>
              <a:rPr lang="en-US" i="1" dirty="0"/>
              <a:t>useful</a:t>
            </a:r>
            <a:endParaRPr lang="en-US" dirty="0"/>
          </a:p>
          <a:p>
            <a:pPr lvl="1"/>
            <a:r>
              <a:rPr lang="en-US" dirty="0"/>
              <a:t>The regression story of development is easy to tell and understood by today’s decision-makers who must take action based on what the story says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Everybody likes a picture!</a:t>
            </a:r>
          </a:p>
          <a:p>
            <a:r>
              <a:rPr lang="en-US" dirty="0"/>
              <a:t>Exciting actuarial analysis in the future will be in the predictive modeling (aka, data analysis) of the tail “down in the weeds”</a:t>
            </a:r>
          </a:p>
          <a:p>
            <a:r>
              <a:rPr lang="en-US" dirty="0"/>
              <a:t>Stories/models with clarity sell best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256D-B33F-4E6E-B250-8D94E35BF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89" y="3320153"/>
            <a:ext cx="1097280" cy="822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7519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BA1F-C678-4137-BE88-7BD1701F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CB54-06E6-480F-AE1F-2C769A24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42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D4A683E-315A-4DF2-B2AF-445D2EA5F90E}"/>
              </a:ext>
            </a:extLst>
          </p:cNvPr>
          <p:cNvSpPr/>
          <p:nvPr/>
        </p:nvSpPr>
        <p:spPr>
          <a:xfrm>
            <a:off x="1250103" y="1072304"/>
            <a:ext cx="1800335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</a:t>
            </a:r>
            <a:r>
              <a:rPr lang="en-US" sz="3200" dirty="0"/>
              <a:t>Q&amp;A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7F006-75B4-4166-B484-5483602CEC94}"/>
              </a:ext>
            </a:extLst>
          </p:cNvPr>
          <p:cNvSpPr txBox="1"/>
          <p:nvPr/>
        </p:nvSpPr>
        <p:spPr>
          <a:xfrm>
            <a:off x="3364992" y="2736502"/>
            <a:ext cx="5245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Thanks for listening!</a:t>
            </a:r>
          </a:p>
          <a:p>
            <a:r>
              <a:rPr lang="en-US" sz="2800" dirty="0"/>
              <a:t>Dan Murphy</a:t>
            </a:r>
          </a:p>
          <a:p>
            <a:r>
              <a:rPr lang="en-US" sz="2800" dirty="0"/>
              <a:t>dmurphy@trinostics.com</a:t>
            </a:r>
          </a:p>
        </p:txBody>
      </p:sp>
    </p:spTree>
    <p:extLst>
      <p:ext uri="{BB962C8B-B14F-4D97-AF65-F5344CB8AC3E}">
        <p14:creationId xmlns:p14="http://schemas.microsoft.com/office/powerpoint/2010/main" val="203106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E9E37-5A91-4A31-980C-E6B42A6D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335B-64C5-4DF0-9C1F-9BE16AF8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/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blipFill>
                <a:blip r:embed="rId2"/>
                <a:stretch>
                  <a:fillRect l="-3901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17D7350-A863-4CF6-B3B7-BA9584E196ED}"/>
              </a:ext>
            </a:extLst>
          </p:cNvPr>
          <p:cNvSpPr/>
          <p:nvPr/>
        </p:nvSpPr>
        <p:spPr>
          <a:xfrm>
            <a:off x="812523" y="74549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Model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/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extLst>
              <a:ext uri="{FF2B5EF4-FFF2-40B4-BE49-F238E27FC236}">
                <a16:creationId xmlns:a16="http://schemas.microsoft.com/office/drawing/2014/main" id="{166B3133-F421-47F3-8631-43949540BB88}"/>
              </a:ext>
            </a:extLst>
          </p:cNvPr>
          <p:cNvSpPr/>
          <p:nvPr/>
        </p:nvSpPr>
        <p:spPr>
          <a:xfrm>
            <a:off x="6598311" y="867911"/>
            <a:ext cx="3994100" cy="10619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term makes it a model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ADE0E-444D-4481-A345-CB6D7C4838DC}"/>
              </a:ext>
            </a:extLst>
          </p:cNvPr>
          <p:cNvSpPr/>
          <p:nvPr/>
        </p:nvSpPr>
        <p:spPr>
          <a:xfrm>
            <a:off x="1452627" y="2238451"/>
            <a:ext cx="3065069" cy="58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ADCA-494C-4851-9595-4459D7A296CB}"/>
              </a:ext>
            </a:extLst>
          </p:cNvPr>
          <p:cNvSpPr/>
          <p:nvPr/>
        </p:nvSpPr>
        <p:spPr>
          <a:xfrm>
            <a:off x="1452627" y="2836548"/>
            <a:ext cx="3065069" cy="273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/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of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400" dirty="0"/>
                  <a:t>  that minimizes</a:t>
                </a:r>
              </a:p>
              <a:p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:r>
                  <a:rPr lang="en-US" sz="2000" dirty="0"/>
                  <a:t>is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blipFill>
                <a:blip r:embed="rId4"/>
                <a:stretch>
                  <a:fillRect l="-200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54006C-35E4-4E2E-B05F-8A0CAEF69093}"/>
              </a:ext>
            </a:extLst>
          </p:cNvPr>
          <p:cNvSpPr/>
          <p:nvPr/>
        </p:nvSpPr>
        <p:spPr>
          <a:xfrm rot="20152785">
            <a:off x="8925278" y="2864441"/>
            <a:ext cx="17588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Calculus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75A1D-7516-496B-A539-3E887938670C}"/>
              </a:ext>
            </a:extLst>
          </p:cNvPr>
          <p:cNvSpPr/>
          <p:nvPr/>
        </p:nvSpPr>
        <p:spPr>
          <a:xfrm>
            <a:off x="5349836" y="2246938"/>
            <a:ext cx="5491290" cy="3327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07844-453E-4A93-8A91-10162327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D911F-7617-42CC-8917-E477BEF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F5C98-2712-44ED-B3A3-C3F251FCD1A0}"/>
              </a:ext>
            </a:extLst>
          </p:cNvPr>
          <p:cNvSpPr txBox="1">
            <a:spLocks/>
          </p:cNvSpPr>
          <p:nvPr/>
        </p:nvSpPr>
        <p:spPr>
          <a:xfrm>
            <a:off x="1372134" y="3359333"/>
            <a:ext cx="4395902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Apply the model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 this skinny triangle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/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C087FC-9547-40E8-A740-A3BADEA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54" y="828142"/>
            <a:ext cx="1905000" cy="467285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C341140-B764-46C6-9D73-4DEEE6E80C83}"/>
              </a:ext>
            </a:extLst>
          </p:cNvPr>
          <p:cNvSpPr/>
          <p:nvPr/>
        </p:nvSpPr>
        <p:spPr>
          <a:xfrm>
            <a:off x="1372134" y="952500"/>
            <a:ext cx="3086479" cy="167583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FFFF"/>
                </a:solidFill>
              </a:rPr>
              <a:t>Chain-Ladder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First Link: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85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ED098-EF44-49C9-A8E5-831326FD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9D05C-836A-4AA7-9A09-4C94F64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430B1E-1112-4841-BDD0-CA940DE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9" y="476250"/>
            <a:ext cx="7315200" cy="5905500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/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=2.074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44A73D4-4199-4129-BD24-8ADFA722F330}"/>
              </a:ext>
            </a:extLst>
          </p:cNvPr>
          <p:cNvSpPr txBox="1">
            <a:spLocks/>
          </p:cNvSpPr>
          <p:nvPr/>
        </p:nvSpPr>
        <p:spPr>
          <a:xfrm>
            <a:off x="717423" y="3511296"/>
            <a:ext cx="3686327" cy="2713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2.074 = slope of the line through origin</a:t>
            </a:r>
          </a:p>
          <a:p>
            <a:r>
              <a:rPr lang="en-US" dirty="0"/>
              <a:t>prediction of new initial observations: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77.33 -&gt; 160.4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131.5 -&gt; 272.7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E9EADA-CD8A-4BDD-8F99-503091B2AB38}"/>
              </a:ext>
            </a:extLst>
          </p:cNvPr>
          <p:cNvSpPr/>
          <p:nvPr/>
        </p:nvSpPr>
        <p:spPr>
          <a:xfrm>
            <a:off x="1068555" y="74556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12-24 Month Development Experience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4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--- Parameter risk </a:t>
                </a:r>
                <a:r>
                  <a:rPr lang="en-US" dirty="0">
                    <a:sym typeface="Symbol" panose="05050102010706020507" pitchFamily="18" charset="2"/>
                  </a:rPr>
                  <a:t></a:t>
                </a:r>
                <a:br>
                  <a:rPr lang="en-US" dirty="0"/>
                </a:br>
                <a:r>
                  <a:rPr lang="en-US" dirty="0"/>
                  <a:t>Variability of estimated mean</a:t>
                </a:r>
              </a:p>
              <a:p>
                <a:r>
                  <a:rPr lang="en-US" dirty="0"/>
                  <a:t>     Process risk </a:t>
                </a:r>
                <a:r>
                  <a:rPr lang="en-US" dirty="0">
                    <a:sym typeface="Symbol" panose="05050102010706020507" pitchFamily="18" charset="2"/>
                  </a:rPr>
                  <a:t></a:t>
                </a:r>
                <a:br>
                  <a:rPr lang="en-US" dirty="0">
                    <a:sym typeface="Symbol" panose="05050102010706020507" pitchFamily="18" charset="2"/>
                  </a:rPr>
                </a:br>
                <a:r>
                  <a:rPr lang="en-US" dirty="0">
                    <a:sym typeface="Symbol" panose="05050102010706020507" pitchFamily="18" charset="2"/>
                  </a:rPr>
                  <a:t>Variability around theoretical mean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    Total risk=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Variability of a predicted outcome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  <a:blipFill>
                <a:blip r:embed="rId3"/>
                <a:stretch>
                  <a:fillRect l="-3000" t="-4392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A126-02D7-4FAA-8AE7-5BC0887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7BBD-6024-4E84-A814-198B99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8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A431343-6A85-403C-96C8-F325A2ED3923}"/>
              </a:ext>
            </a:extLst>
          </p:cNvPr>
          <p:cNvSpPr/>
          <p:nvPr/>
        </p:nvSpPr>
        <p:spPr>
          <a:xfrm>
            <a:off x="838200" y="794083"/>
            <a:ext cx="3342509" cy="146307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1D4A6-9E49-465A-9623-D45F1A535465}"/>
              </a:ext>
            </a:extLst>
          </p:cNvPr>
          <p:cNvSpPr txBox="1">
            <a:spLocks/>
          </p:cNvSpPr>
          <p:nvPr/>
        </p:nvSpPr>
        <p:spPr>
          <a:xfrm>
            <a:off x="838200" y="794083"/>
            <a:ext cx="3085490" cy="1463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Predictions are not certain: prediction bands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F25D1F-9DE7-452D-B91A-59E2A063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315200" cy="591341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84DBB-DE12-4D62-98ED-44300C167F4C}"/>
              </a:ext>
            </a:extLst>
          </p:cNvPr>
          <p:cNvCxnSpPr/>
          <p:nvPr/>
        </p:nvCxnSpPr>
        <p:spPr>
          <a:xfrm>
            <a:off x="1138225" y="5101736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536A5-78B9-4442-A844-0927F8C0648A}"/>
              </a:ext>
            </a:extLst>
          </p:cNvPr>
          <p:cNvSpPr txBox="1"/>
          <p:nvPr/>
        </p:nvSpPr>
        <p:spPr>
          <a:xfrm>
            <a:off x="651053" y="6200358"/>
            <a:ext cx="227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notation by Ali Majidi</a:t>
            </a:r>
          </a:p>
        </p:txBody>
      </p:sp>
    </p:spTree>
    <p:extLst>
      <p:ext uri="{BB962C8B-B14F-4D97-AF65-F5344CB8AC3E}">
        <p14:creationId xmlns:p14="http://schemas.microsoft.com/office/powerpoint/2010/main" val="70709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58052-67CF-49EE-91CB-56EFC676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BDFD-0ED0-4EF1-B22E-EF8E2BC3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EC907-98CF-4689-B901-F3A6E20F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" y="1482732"/>
            <a:ext cx="5260171" cy="4741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42B271-55D5-4D51-A132-3D3DC47E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3" y="485800"/>
            <a:ext cx="7099020" cy="5738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B79EB-6D06-4DE9-9BB9-55E8B32A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32" y="1482731"/>
            <a:ext cx="640080" cy="1570077"/>
          </a:xfrm>
          <a:prstGeom prst="rect">
            <a:avLst/>
          </a:prstGeom>
          <a:solidFill>
            <a:schemeClr val="bg1"/>
          </a:solidFill>
          <a:effectLst>
            <a:glow rad="762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84657-5921-47B8-9F5A-AD75B8890677}"/>
              </a:ext>
            </a:extLst>
          </p:cNvPr>
          <p:cNvSpPr>
            <a:spLocks noChangeAspect="1"/>
          </p:cNvSpPr>
          <p:nvPr/>
        </p:nvSpPr>
        <p:spPr>
          <a:xfrm>
            <a:off x="9668923" y="2567708"/>
            <a:ext cx="127310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54.4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E161C-7E8E-4B93-AA32-23DA9ED8B271}"/>
              </a:ext>
            </a:extLst>
          </p:cNvPr>
          <p:cNvSpPr>
            <a:spLocks noChangeAspect="1"/>
          </p:cNvSpPr>
          <p:nvPr/>
        </p:nvSpPr>
        <p:spPr>
          <a:xfrm>
            <a:off x="8245336" y="3429000"/>
            <a:ext cx="90762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41.1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52A0A-387F-4DC3-8A96-F1F5385A42EA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9AEB7B5-829C-4611-98FE-822C506C2F0E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DC3096-F222-4B37-86FF-59CBAC62A8C8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7AF96-B5C9-4561-AE02-46F29E829BED}"/>
              </a:ext>
            </a:extLst>
          </p:cNvPr>
          <p:cNvSpPr txBox="1"/>
          <p:nvPr/>
        </p:nvSpPr>
        <p:spPr>
          <a:xfrm>
            <a:off x="2286477" y="832012"/>
            <a:ext cx="99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A7703-C67E-463F-A469-1611E392E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1" y="731385"/>
            <a:ext cx="766078" cy="5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375313" y="4398913"/>
              <a:ext cx="731520" cy="73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313" y="4290913"/>
                <a:ext cx="839160" cy="947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502A0-4016-44B1-A209-A520C7557A4A}"/>
              </a:ext>
            </a:extLst>
          </p:cNvPr>
          <p:cNvSpPr txBox="1"/>
          <p:nvPr/>
        </p:nvSpPr>
        <p:spPr>
          <a:xfrm>
            <a:off x="651053" y="6200358"/>
            <a:ext cx="428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600" dirty="0" err="1"/>
              <a:t>ChainLadder</a:t>
            </a:r>
            <a:r>
              <a:rPr lang="en-US" sz="1600" dirty="0"/>
              <a:t> package by Markus Gesmann et.al.</a:t>
            </a:r>
          </a:p>
        </p:txBody>
      </p:sp>
    </p:spTree>
    <p:extLst>
      <p:ext uri="{BB962C8B-B14F-4D97-AF65-F5344CB8AC3E}">
        <p14:creationId xmlns:p14="http://schemas.microsoft.com/office/powerpoint/2010/main" val="285306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9249</TotalTime>
  <Words>1348</Words>
  <Application>Microsoft Office PowerPoint</Application>
  <PresentationFormat>Widescreen</PresentationFormat>
  <Paragraphs>276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Symbol</vt:lpstr>
      <vt:lpstr>Office Theme</vt:lpstr>
      <vt:lpstr>Mack/Murphy Unchained</vt:lpstr>
      <vt:lpstr>PowerPoint Presentation</vt:lpstr>
      <vt:lpstr>PowerPoint Presentation</vt:lpstr>
      <vt:lpstr>Let’s play a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Mack/Murphy Unchained</dc:title>
  <dc:creator>Dan Murphy</dc:creator>
  <cp:lastModifiedBy>Dan Murphy</cp:lastModifiedBy>
  <cp:revision>186</cp:revision>
  <cp:lastPrinted>2018-08-21T00:12:03Z</cp:lastPrinted>
  <dcterms:created xsi:type="dcterms:W3CDTF">2018-07-31T22:53:42Z</dcterms:created>
  <dcterms:modified xsi:type="dcterms:W3CDTF">2018-08-21T13:00:50Z</dcterms:modified>
</cp:coreProperties>
</file>